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Raleway"/>
      <p:regular r:id="rId12"/>
      <p:bold r:id="rId13"/>
      <p:italic r:id="rId14"/>
      <p:boldItalic r:id="rId15"/>
    </p:embeddedFont>
    <p:embeddedFont>
      <p:font typeface="Roboto"/>
      <p:regular r:id="rId16"/>
      <p:bold r:id="rId17"/>
      <p:italic r:id="rId18"/>
      <p:boldItalic r:id="rId19"/>
    </p:embeddedFont>
    <p:embeddedFont>
      <p:font typeface="Oswald Regular"/>
      <p:regular r:id="rId20"/>
      <p:bold r:id="rId21"/>
    </p:embeddedFont>
    <p:embeddedFont>
      <p:font typeface="Lato"/>
      <p:regular r:id="rId22"/>
      <p:bold r:id="rId23"/>
      <p:italic r:id="rId24"/>
      <p:boldItalic r:id="rId25"/>
    </p:embeddedFont>
    <p:embeddedFont>
      <p:font typeface="Oswald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Regular-regular.fntdata"/><Relationship Id="rId22" Type="http://schemas.openxmlformats.org/officeDocument/2006/relationships/font" Target="fonts/Lato-regular.fntdata"/><Relationship Id="rId21" Type="http://schemas.openxmlformats.org/officeDocument/2006/relationships/font" Target="fonts/OswaldRegular-bold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swald-regular.fntdata"/><Relationship Id="rId25" Type="http://schemas.openxmlformats.org/officeDocument/2006/relationships/font" Target="fonts/Lato-boldItalic.fntdata"/><Relationship Id="rId27" Type="http://schemas.openxmlformats.org/officeDocument/2006/relationships/font" Target="fonts/Oswa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Raleway-bold.fntdata"/><Relationship Id="rId12" Type="http://schemas.openxmlformats.org/officeDocument/2006/relationships/font" Target="fonts/Raleway-regular.fntdata"/><Relationship Id="rId15" Type="http://schemas.openxmlformats.org/officeDocument/2006/relationships/font" Target="fonts/Raleway-boldItalic.fntdata"/><Relationship Id="rId14" Type="http://schemas.openxmlformats.org/officeDocument/2006/relationships/font" Target="fonts/Raleway-italic.fntdata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19" Type="http://schemas.openxmlformats.org/officeDocument/2006/relationships/font" Target="fonts/Roboto-boldItalic.fntdata"/><Relationship Id="rId18" Type="http://schemas.openxmlformats.org/officeDocument/2006/relationships/font" Target="fonts/Robo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35a2fdf65c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Google Shape;21;g35a2fdf65c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From the </a:t>
            </a:r>
            <a:r>
              <a:rPr b="1" lang="en" sz="1400">
                <a:latin typeface="Roboto"/>
                <a:ea typeface="Roboto"/>
                <a:cs typeface="Roboto"/>
                <a:sym typeface="Roboto"/>
              </a:rPr>
              <a:t>The Digital Universe Decade – Are You Ready?</a:t>
            </a:r>
            <a:r>
              <a:rPr lang="en" sz="1400">
                <a:latin typeface="Roboto"/>
                <a:ea typeface="Roboto"/>
                <a:cs typeface="Roboto"/>
                <a:sym typeface="Roboto"/>
              </a:rPr>
              <a:t> Report (2010):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“Between [2010] and 2020, the amount of digital information created and replicated in the world will grow to an almost inconceivable 35 trillion gigabytes as all major forms of media – voice, TV, radio, print – complete the journey from analog to digital.”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60bbf7bf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60bbf7bf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Productmanager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Doen dat met alle afdelingen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6c1973d4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6c1973d4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6c1973d4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6c1973d4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6c157e27d1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6c157e27d1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Involvement with FFv1 / MKV: initial impulse through PREFORMA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 wanted MXF but the CELLAR people said no, no, no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Involvement with shared infrastructure through NDE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Included organising iPres last year 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Sharing knowledge locally through AVA_Net activities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t/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Livestreaming: every year at the Winter School (=&gt; various open source project talks!)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>
                <a:latin typeface="Roboto"/>
                <a:ea typeface="Roboto"/>
                <a:cs typeface="Roboto"/>
                <a:sym typeface="Roboto"/>
              </a:rPr>
              <a:t>Open source at Sound and Vision…. ? =&gt; WE NEED YOUR HELP 😬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c1973d44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c1973d44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c1973d447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c1973d44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enG" type="title">
  <p:cSld name="TITLE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E00034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 1">
  <p:cSld name="SECTION_HEADER_1_1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5"/>
          <p:cNvPicPr preferRelativeResize="0"/>
          <p:nvPr/>
        </p:nvPicPr>
        <p:blipFill rotWithShape="1">
          <a:blip r:embed="rId2">
            <a:alphaModFix/>
          </a:blip>
          <a:srcRect b="0" l="7641" r="7641" t="0"/>
          <a:stretch/>
        </p:blipFill>
        <p:spPr>
          <a:xfrm>
            <a:off x="-153753" y="0"/>
            <a:ext cx="9352754" cy="62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5700" y="-3274625"/>
            <a:ext cx="11201730" cy="12065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"/>
          <p:cNvSpPr txBox="1"/>
          <p:nvPr/>
        </p:nvSpPr>
        <p:spPr>
          <a:xfrm>
            <a:off x="2098350" y="107223"/>
            <a:ext cx="49473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#NTTW5</a:t>
            </a:r>
            <a:endParaRPr sz="42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5" name="Google Shape;25;p7"/>
          <p:cNvSpPr txBox="1"/>
          <p:nvPr/>
        </p:nvSpPr>
        <p:spPr>
          <a:xfrm>
            <a:off x="-14500" y="1042000"/>
            <a:ext cx="8024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Welcome to the</a:t>
            </a:r>
            <a:endParaRPr sz="3200">
              <a:solidFill>
                <a:schemeClr val="l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Netherlands Institute for Sound and Vision</a:t>
            </a:r>
            <a:endParaRPr sz="3200">
              <a:solidFill>
                <a:schemeClr val="lt1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6" name="Google Shape;2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726" y="2185928"/>
            <a:ext cx="1703422" cy="20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/>
        </p:nvSpPr>
        <p:spPr>
          <a:xfrm>
            <a:off x="961875" y="914550"/>
            <a:ext cx="7246200" cy="23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#NTTW5 Dates</a:t>
            </a:r>
            <a:endParaRPr sz="48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700" y="549376"/>
            <a:ext cx="1555149" cy="44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22300" y="1599525"/>
            <a:ext cx="8099400" cy="30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September 23 -  workshops (Wednesday)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September 24-25  - single stream conference (Thursday-Friday)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...only 292 days away! 😅 </a:t>
            </a:r>
            <a:r>
              <a:rPr lang="en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😅 😅 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" name="Google Shape;34;p8"/>
          <p:cNvSpPr txBox="1"/>
          <p:nvPr>
            <p:ph idx="4294967295" type="sldNum"/>
          </p:nvPr>
        </p:nvSpPr>
        <p:spPr>
          <a:xfrm>
            <a:off x="8411123" y="4747625"/>
            <a:ext cx="694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r>
              <a:rPr lang="en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/10</a:t>
            </a:r>
            <a:endParaRPr sz="1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450" y="182275"/>
            <a:ext cx="735220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/>
          <p:nvPr/>
        </p:nvSpPr>
        <p:spPr>
          <a:xfrm>
            <a:off x="5407500" y="889125"/>
            <a:ext cx="3584100" cy="10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 minutes 🚆 from Amsterdam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45 minutes 🚆 from Schiphol Airport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 minutes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🚆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the Mauritshuis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" name="Google Shape;4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7150" y="2293038"/>
            <a:ext cx="2143876" cy="214387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11123" y="4747625"/>
            <a:ext cx="694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r>
              <a:rPr lang="en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/10</a:t>
            </a:r>
            <a:endParaRPr sz="1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448" y="421275"/>
            <a:ext cx="5820629" cy="38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11123" y="4747625"/>
            <a:ext cx="694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Oswald"/>
                <a:ea typeface="Oswald"/>
                <a:cs typeface="Oswald"/>
                <a:sym typeface="Oswald"/>
              </a:rPr>
              <a:t>‹#›</a:t>
            </a:fld>
            <a:r>
              <a:rPr lang="en" sz="1000">
                <a:latin typeface="Oswald"/>
                <a:ea typeface="Oswald"/>
                <a:cs typeface="Oswald"/>
                <a:sym typeface="Oswald"/>
              </a:rPr>
              <a:t>/10</a:t>
            </a:r>
            <a:endParaRPr sz="1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" name="Google Shape;4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00" y="421275"/>
            <a:ext cx="1852875" cy="2337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64999"/>
              </a:srgbClr>
            </a:outerShdw>
          </a:effectLst>
        </p:spPr>
      </p:pic>
      <p:pic>
        <p:nvPicPr>
          <p:cNvPr id="50" name="Google Shape;5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700" y="3063300"/>
            <a:ext cx="1852874" cy="12162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950" y="231575"/>
            <a:ext cx="3276950" cy="45160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11123" y="4747625"/>
            <a:ext cx="694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r>
              <a:rPr lang="en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/10</a:t>
            </a:r>
            <a:endParaRPr sz="1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7" name="Google Shape;5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06412">
            <a:off x="696577" y="1555243"/>
            <a:ext cx="2951132" cy="96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6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7020" y="3377980"/>
            <a:ext cx="1463238" cy="1557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64000"/>
              </a:srgbClr>
            </a:outerShdw>
          </a:effectLst>
        </p:spPr>
      </p:pic>
      <p:pic>
        <p:nvPicPr>
          <p:cNvPr id="63" name="Google Shape;6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1700" y="549376"/>
            <a:ext cx="1555149" cy="444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/>
          <p:nvPr/>
        </p:nvSpPr>
        <p:spPr>
          <a:xfrm>
            <a:off x="970250" y="658100"/>
            <a:ext cx="58503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400">
                <a:latin typeface="Oswald Regular"/>
                <a:ea typeface="Oswald Regular"/>
                <a:cs typeface="Oswald Regular"/>
                <a:sym typeface="Oswald Regular"/>
              </a:rPr>
              <a:t>YOUR LOCAL ORGANISERS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" name="Google Shape;65;p12"/>
          <p:cNvSpPr txBox="1"/>
          <p:nvPr/>
        </p:nvSpPr>
        <p:spPr>
          <a:xfrm>
            <a:off x="786800" y="1608550"/>
            <a:ext cx="7833900" cy="30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Erwin Verbruggen</a:t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Rasa Bočytė</a:t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Johan Oomen</a:t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Find us on: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labs.beeldengeluid.nl</a:t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twitter: @benglabs</a:t>
            </a:r>
            <a:endParaRPr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6" name="Google Shape;6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2244" y="2367524"/>
            <a:ext cx="1569602" cy="15438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64000"/>
              </a:srgbClr>
            </a:outerShdw>
          </a:effectLst>
        </p:spPr>
      </p:pic>
      <p:pic>
        <p:nvPicPr>
          <p:cNvPr id="67" name="Google Shape;67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596" y="1354287"/>
            <a:ext cx="1461897" cy="15438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64000"/>
              </a:srgbClr>
            </a:outerShdw>
          </a:effectLst>
        </p:spPr>
      </p:pic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11123" y="4747625"/>
            <a:ext cx="694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latin typeface="Oswald"/>
                <a:ea typeface="Oswald"/>
                <a:cs typeface="Oswald"/>
                <a:sym typeface="Oswald"/>
              </a:rPr>
              <a:t>‹#›</a:t>
            </a:fld>
            <a:r>
              <a:rPr lang="en" sz="1000">
                <a:latin typeface="Oswald"/>
                <a:ea typeface="Oswald"/>
                <a:cs typeface="Oswald"/>
                <a:sym typeface="Oswald"/>
              </a:rPr>
              <a:t>/10</a:t>
            </a:r>
            <a:endParaRPr sz="1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" name="Google Shape;69;p12"/>
          <p:cNvSpPr txBox="1"/>
          <p:nvPr/>
        </p:nvSpPr>
        <p:spPr>
          <a:xfrm rot="1085171">
            <a:off x="6953991" y="2108181"/>
            <a:ext cx="607833" cy="4976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👑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88" y="152400"/>
            <a:ext cx="775403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183525" y="1771675"/>
            <a:ext cx="4821000" cy="73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...see you next year in the Netherlands!!!</a:t>
            </a:r>
            <a:endParaRPr sz="2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September 23-25 2020)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